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63" r:id="rId12"/>
    <p:sldId id="270" r:id="rId13"/>
    <p:sldId id="271" r:id="rId14"/>
    <p:sldId id="272" r:id="rId15"/>
    <p:sldId id="264" r:id="rId16"/>
    <p:sldId id="265" r:id="rId17"/>
    <p:sldId id="266" r:id="rId18"/>
    <p:sldId id="267" r:id="rId19"/>
    <p:sldId id="268" r:id="rId20"/>
    <p:sldId id="269" r:id="rId21"/>
  </p:sldIdLst>
  <p:sldSz cx="12192000" cy="6858000"/>
  <p:notesSz cx="6858000" cy="9144000"/>
  <p:embeddedFontLst>
    <p:embeddedFont>
      <p:font typeface="Century Gothic" panose="020B0502020202020204" pitchFamily="34" charset="0"/>
      <p:regular r:id="rId23"/>
      <p:bold r:id="rId24"/>
      <p:italic r:id="rId25"/>
      <p:boldItalic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594" y="10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361234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493291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793950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038132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05561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331000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275216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238521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95814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31526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724009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11871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434877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371494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276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969936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005792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6.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7.m4a"/><Relationship Id="rId7" Type="http://schemas.openxmlformats.org/officeDocument/2006/relationships/hyperlink" Target="https://www.chef.io/blog/shift-left-security-testing-with-test-driven-development" TargetMode="External"/><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hyperlink" Target="https://www.chubb.com/vn-en/articles/10-common-gaps-in-cyber-security.html" TargetMode="External"/><Relationship Id="rId5" Type="http://schemas.openxmlformats.org/officeDocument/2006/relationships/notesSlide" Target="../notesSlides/notesSlide17.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4.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smtClean="0"/>
              <a:t>Brennan Reed</a:t>
            </a:r>
            <a:endParaRPr dirty="0"/>
          </a:p>
          <a:p>
            <a:pPr marL="0" lvl="0" indent="0" algn="l" rtl="0">
              <a:lnSpc>
                <a:spcPct val="70000"/>
              </a:lnSpc>
              <a:spcBef>
                <a:spcPts val="1000"/>
              </a:spcBef>
              <a:spcAft>
                <a:spcPts val="0"/>
              </a:spcAft>
              <a:buClr>
                <a:schemeClr val="lt1"/>
              </a:buClr>
              <a:buSzPts val="1850"/>
              <a:buNone/>
            </a:pPr>
            <a:endParaRPr sz="1850" i="1" dirty="0"/>
          </a:p>
          <a:p>
            <a:pPr marL="0" lvl="0" indent="0" algn="l" rtl="0">
              <a:lnSpc>
                <a:spcPct val="70000"/>
              </a:lnSpc>
              <a:spcBef>
                <a:spcPts val="1000"/>
              </a:spcBef>
              <a:spcAft>
                <a:spcPts val="0"/>
              </a:spcAft>
              <a:buSzPts val="1850"/>
              <a:buNone/>
            </a:pPr>
            <a:endParaRPr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986"/>
    </mc:Choice>
    <mc:Fallback>
      <p:transition spd="slow" advTm="89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buNone/>
            </a:pPr>
            <a:r>
              <a:rPr lang="en-US" b="1" dirty="0"/>
              <a:t>Ensure that integer conversions do not result in lost or misinterpreted </a:t>
            </a:r>
            <a:r>
              <a:rPr lang="en-US" b="1" dirty="0" smtClean="0"/>
              <a:t>data</a:t>
            </a:r>
          </a:p>
          <a:p>
            <a:pPr marL="0" lvl="0" indent="0">
              <a:buNone/>
            </a:pPr>
            <a:endParaRPr lang="en-US" b="1" dirty="0"/>
          </a:p>
          <a:p>
            <a:pPr marL="0" lvl="0" indent="0">
              <a:buNone/>
            </a:pPr>
            <a:r>
              <a:rPr lang="en-US" dirty="0"/>
              <a:t>// 3/4: Create test showing time NOT cast properly to real type</a:t>
            </a:r>
          </a:p>
          <a:p>
            <a:pPr marL="0" lvl="0" indent="0">
              <a:buNone/>
            </a:pPr>
            <a:r>
              <a:rPr lang="en-US" dirty="0"/>
              <a:t>TEST_F(</a:t>
            </a:r>
            <a:r>
              <a:rPr lang="en-US" dirty="0" err="1"/>
              <a:t>CollectionTest</a:t>
            </a:r>
            <a:r>
              <a:rPr lang="en-US" dirty="0"/>
              <a:t>, </a:t>
            </a:r>
            <a:r>
              <a:rPr lang="en-US" dirty="0" err="1"/>
              <a:t>NotCastTimeToRealTypeDoesNotEqualIntNegOne</a:t>
            </a:r>
            <a:r>
              <a:rPr lang="en-US" dirty="0"/>
              <a:t>) {</a:t>
            </a:r>
          </a:p>
          <a:p>
            <a:pPr marL="0" lvl="0" indent="0">
              <a:buNone/>
            </a:pPr>
            <a:r>
              <a:rPr lang="en-US" dirty="0"/>
              <a:t>    // Show failing test as alternate method to show that </a:t>
            </a:r>
            <a:r>
              <a:rPr lang="en-US" dirty="0" smtClean="0"/>
              <a:t>now </a:t>
            </a:r>
            <a:r>
              <a:rPr lang="en-US" dirty="0"/>
              <a:t>is NOT EQUAL to -1 since not cast properly</a:t>
            </a:r>
          </a:p>
          <a:p>
            <a:pPr marL="0" lvl="0" indent="0">
              <a:buNone/>
            </a:pPr>
            <a:r>
              <a:rPr lang="en-US" dirty="0"/>
              <a:t>    </a:t>
            </a:r>
            <a:r>
              <a:rPr lang="en-US" dirty="0" err="1"/>
              <a:t>time_t</a:t>
            </a:r>
            <a:r>
              <a:rPr lang="en-US" dirty="0"/>
              <a:t> now = time(NULL);</a:t>
            </a:r>
          </a:p>
          <a:p>
            <a:pPr marL="0" lvl="0" indent="0">
              <a:buNone/>
            </a:pPr>
            <a:r>
              <a:rPr lang="en-US" dirty="0"/>
              <a:t>    EXPECT_EQ(now, -1);</a:t>
            </a:r>
          </a:p>
          <a:p>
            <a:pPr marL="0" lvl="0" indent="0">
              <a:buNone/>
            </a:pPr>
            <a:r>
              <a:rPr lang="en-US" dirty="0"/>
              <a:t>}</a:t>
            </a:r>
          </a:p>
          <a:p>
            <a:pPr marL="0" lvl="0" indent="0">
              <a:buNone/>
            </a:pP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803051372"/>
      </p:ext>
    </p:extLst>
  </p:cSld>
  <p:clrMapOvr>
    <a:masterClrMapping/>
  </p:clrMapOvr>
  <mc:AlternateContent xmlns:mc="http://schemas.openxmlformats.org/markup-compatibility/2006">
    <mc:Choice xmlns:p14="http://schemas.microsoft.com/office/powerpoint/2010/main" Requires="p14">
      <p:transition spd="slow" p14:dur="2000" advTm="18904"/>
    </mc:Choice>
    <mc:Fallback>
      <p:transition spd="slow" advTm="18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buNone/>
            </a:pPr>
            <a:r>
              <a:rPr lang="en-US" b="1" dirty="0"/>
              <a:t>Ensure that integer conversions do not result in lost or misinterpreted </a:t>
            </a:r>
            <a:r>
              <a:rPr lang="en-US" b="1" dirty="0" smtClean="0"/>
              <a:t>data</a:t>
            </a:r>
          </a:p>
          <a:p>
            <a:pPr marL="0" lvl="0" indent="0">
              <a:buNone/>
            </a:pPr>
            <a:endParaRPr lang="en-US" b="1" dirty="0"/>
          </a:p>
          <a:p>
            <a:pPr marL="0" lvl="0" indent="0">
              <a:buNone/>
            </a:pPr>
            <a:r>
              <a:rPr lang="en-US" dirty="0"/>
              <a:t>// 4/4: Create test showing time NOT cast properly to real type</a:t>
            </a:r>
          </a:p>
          <a:p>
            <a:pPr marL="0" lvl="0" indent="0">
              <a:buNone/>
            </a:pPr>
            <a:r>
              <a:rPr lang="en-US" dirty="0"/>
              <a:t>TEST_F(</a:t>
            </a:r>
            <a:r>
              <a:rPr lang="en-US" dirty="0" err="1"/>
              <a:t>CollectionTest</a:t>
            </a:r>
            <a:r>
              <a:rPr lang="en-US" dirty="0"/>
              <a:t>, </a:t>
            </a:r>
            <a:r>
              <a:rPr lang="en-US" dirty="0" err="1"/>
              <a:t>CastTimeToRealTypeNotEqualInBinary</a:t>
            </a:r>
            <a:r>
              <a:rPr lang="en-US" dirty="0"/>
              <a:t>) {</a:t>
            </a:r>
          </a:p>
          <a:p>
            <a:pPr marL="0" lvl="0" indent="0">
              <a:buNone/>
            </a:pPr>
            <a:r>
              <a:rPr lang="en-US" dirty="0"/>
              <a:t>    // Shows that binary comparisons will show that value is not same despite condition being true in test 1/4,</a:t>
            </a:r>
          </a:p>
          <a:p>
            <a:pPr marL="0" lvl="0" indent="0">
              <a:buNone/>
            </a:pPr>
            <a:r>
              <a:rPr lang="en-US" dirty="0"/>
              <a:t>    // showing the dangers and concerns with integer conversions</a:t>
            </a:r>
          </a:p>
          <a:p>
            <a:pPr marL="0" lvl="0" indent="0">
              <a:buNone/>
            </a:pPr>
            <a:r>
              <a:rPr lang="en-US" dirty="0"/>
              <a:t>    </a:t>
            </a:r>
            <a:r>
              <a:rPr lang="en-US" dirty="0" err="1"/>
              <a:t>time_t</a:t>
            </a:r>
            <a:r>
              <a:rPr lang="en-US" dirty="0"/>
              <a:t> now = time(NULL);</a:t>
            </a:r>
          </a:p>
          <a:p>
            <a:pPr marL="0" lvl="0" indent="0">
              <a:buNone/>
            </a:pPr>
            <a:r>
              <a:rPr lang="en-US" dirty="0"/>
              <a:t>    EXPECT_EQ(now, ((</a:t>
            </a:r>
            <a:r>
              <a:rPr lang="en-US" dirty="0" err="1"/>
              <a:t>time_t</a:t>
            </a:r>
            <a:r>
              <a:rPr lang="en-US" dirty="0"/>
              <a:t>) - 1));</a:t>
            </a:r>
          </a:p>
          <a:p>
            <a:pPr marL="0" lvl="0" indent="0">
              <a:buNone/>
            </a:pPr>
            <a:r>
              <a:rPr lang="en-US" dirty="0"/>
              <a:t>}</a:t>
            </a:r>
          </a:p>
          <a:p>
            <a:pPr marL="0" lvl="0" indent="0">
              <a:buNone/>
            </a:pP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985852019"/>
      </p:ext>
    </p:extLst>
  </p:cSld>
  <p:clrMapOvr>
    <a:masterClrMapping/>
  </p:clrMapOvr>
  <mc:AlternateContent xmlns:mc="http://schemas.openxmlformats.org/markup-compatibility/2006">
    <mc:Choice xmlns:p14="http://schemas.microsoft.com/office/powerpoint/2010/main" Requires="p14">
      <p:transition spd="slow" p14:dur="2000" advTm="33437"/>
    </mc:Choice>
    <mc:Fallback>
      <p:transition spd="slow" advTm="334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1824"/>
    </mc:Choice>
    <mc:Fallback>
      <p:transition spd="slow" advTm="2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511629" y="1846218"/>
            <a:ext cx="10820400" cy="4363760"/>
          </a:xfrm>
          <a:prstGeom prst="rect">
            <a:avLst/>
          </a:prstGeom>
          <a:noFill/>
          <a:ln>
            <a:noFill/>
          </a:ln>
        </p:spPr>
        <p:txBody>
          <a:bodyPr spcFirstLastPara="1" wrap="square" lIns="91425" tIns="45700" rIns="91425" bIns="45700" anchor="t" anchorCtr="0">
            <a:normAutofit lnSpcReduction="10000"/>
          </a:bodyPr>
          <a:lstStyle/>
          <a:p>
            <a:pPr marL="685800" lvl="1" indent="-228600" algn="l" rtl="0">
              <a:lnSpc>
                <a:spcPct val="110000"/>
              </a:lnSpc>
              <a:spcBef>
                <a:spcPts val="0"/>
              </a:spcBef>
              <a:spcAft>
                <a:spcPts val="0"/>
              </a:spcAft>
              <a:buClr>
                <a:schemeClr val="lt1"/>
              </a:buClr>
              <a:buSzPts val="2000"/>
              <a:buChar char="•"/>
            </a:pPr>
            <a:r>
              <a:rPr lang="en-US" dirty="0" smtClean="0"/>
              <a:t>The </a:t>
            </a:r>
            <a:r>
              <a:rPr lang="en-US" dirty="0" err="1" smtClean="0"/>
              <a:t>DevSecOps</a:t>
            </a:r>
            <a:r>
              <a:rPr lang="en-US" dirty="0" smtClean="0"/>
              <a:t> pipeline</a:t>
            </a:r>
            <a:r>
              <a:rPr lang="en-US" dirty="0"/>
              <a:t> </a:t>
            </a:r>
            <a:r>
              <a:rPr lang="en-US" dirty="0" smtClean="0"/>
              <a:t>is a continuously flowing model where code is planned, designed, built, verified and tested </a:t>
            </a:r>
            <a:r>
              <a:rPr lang="en-US" dirty="0" smtClean="0"/>
              <a:t>before transitioning into “production</a:t>
            </a:r>
            <a:r>
              <a:rPr lang="en-US" dirty="0" smtClean="0"/>
              <a:t>” phase, which consists of health checks, monitoring and detecting issues, responding to issues, and maintaining/stabilizing the </a:t>
            </a:r>
            <a:r>
              <a:rPr lang="en-US" dirty="0" smtClean="0"/>
              <a:t>product.  Security </a:t>
            </a:r>
            <a:r>
              <a:rPr lang="en-US" dirty="0" smtClean="0"/>
              <a:t>is </a:t>
            </a:r>
            <a:r>
              <a:rPr lang="en-US" dirty="0" smtClean="0"/>
              <a:t>built </a:t>
            </a:r>
            <a:r>
              <a:rPr lang="en-US" dirty="0" smtClean="0"/>
              <a:t>into each step for this so that security is never overlooked – ranging from threat modeling in the planning stage to returning to stable baselines after an attack/issue (Kareem, 2022).</a:t>
            </a:r>
            <a:endParaRPr sz="1600" dirty="0"/>
          </a:p>
          <a:p>
            <a:pPr marL="685800" lvl="1" indent="-228600" algn="l" rtl="0">
              <a:lnSpc>
                <a:spcPct val="120000"/>
              </a:lnSpc>
              <a:spcBef>
                <a:spcPts val="500"/>
              </a:spcBef>
              <a:spcAft>
                <a:spcPts val="0"/>
              </a:spcAft>
              <a:buClr>
                <a:schemeClr val="lt1"/>
              </a:buClr>
              <a:buSzPts val="2000"/>
              <a:buChar char="•"/>
            </a:pPr>
            <a:r>
              <a:rPr lang="en-US" b="1" dirty="0" smtClean="0"/>
              <a:t>Static Code </a:t>
            </a:r>
            <a:r>
              <a:rPr lang="en-US" b="1" dirty="0" smtClean="0"/>
              <a:t>Analysis </a:t>
            </a:r>
            <a:r>
              <a:rPr lang="en-US" dirty="0" smtClean="0"/>
              <a:t>tools, </a:t>
            </a:r>
            <a:r>
              <a:rPr lang="en-US" dirty="0" smtClean="0"/>
              <a:t>like </a:t>
            </a:r>
            <a:r>
              <a:rPr lang="en-US" b="1" dirty="0" err="1" smtClean="0"/>
              <a:t>Cppcheck</a:t>
            </a:r>
            <a:r>
              <a:rPr lang="en-US" dirty="0" smtClean="0"/>
              <a:t> or </a:t>
            </a:r>
            <a:r>
              <a:rPr lang="en-US" b="1" dirty="0" err="1" smtClean="0"/>
              <a:t>SonarQube</a:t>
            </a:r>
            <a:r>
              <a:rPr lang="en-US" dirty="0" smtClean="0"/>
              <a:t>, are</a:t>
            </a:r>
            <a:r>
              <a:rPr lang="en-US" dirty="0" smtClean="0"/>
              <a:t> automated </a:t>
            </a:r>
            <a:r>
              <a:rPr lang="en-US" dirty="0" smtClean="0"/>
              <a:t>vulnerability scanning </a:t>
            </a:r>
            <a:r>
              <a:rPr lang="en-US" dirty="0" smtClean="0"/>
              <a:t>tools </a:t>
            </a:r>
            <a:r>
              <a:rPr lang="en-US" dirty="0" smtClean="0"/>
              <a:t>that </a:t>
            </a:r>
            <a:r>
              <a:rPr lang="en-US" dirty="0" smtClean="0"/>
              <a:t>will be </a:t>
            </a:r>
            <a:r>
              <a:rPr lang="en-US" dirty="0" smtClean="0"/>
              <a:t>used during the “Verify and test” phase to spot weaknesses</a:t>
            </a:r>
          </a:p>
          <a:p>
            <a:pPr marL="685800" lvl="1" indent="-228600" algn="l" rtl="0">
              <a:lnSpc>
                <a:spcPct val="110000"/>
              </a:lnSpc>
              <a:spcBef>
                <a:spcPts val="500"/>
              </a:spcBef>
              <a:spcAft>
                <a:spcPts val="0"/>
              </a:spcAft>
              <a:buClr>
                <a:schemeClr val="lt1"/>
              </a:buClr>
              <a:buSzPts val="2000"/>
              <a:buChar char="•"/>
            </a:pPr>
            <a:r>
              <a:rPr lang="en-US" dirty="0" smtClean="0"/>
              <a:t>Additionally, in the “Design” phase we will begin our </a:t>
            </a:r>
            <a:r>
              <a:rPr lang="en-US" b="1" dirty="0" smtClean="0"/>
              <a:t>Test-Driven Development </a:t>
            </a:r>
            <a:r>
              <a:rPr lang="en-US" dirty="0" smtClean="0"/>
              <a:t>by working on tests that can drive our coding design.  These will then be tested later in the “Verify and test” phase with automated unit testing tools, such as </a:t>
            </a:r>
            <a:r>
              <a:rPr lang="en-US" b="1" dirty="0" err="1" smtClean="0"/>
              <a:t>Parasoft</a:t>
            </a:r>
            <a:r>
              <a:rPr lang="en-US" dirty="0" smtClean="0"/>
              <a:t>.</a:t>
            </a:r>
            <a:endParaRPr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4391"/>
    </mc:Choice>
    <mc:Fallback>
      <p:transition spd="slow" advTm="54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258491"/>
          </a:xfrm>
          <a:prstGeom prst="rect">
            <a:avLst/>
          </a:prstGeom>
          <a:noFill/>
          <a:ln>
            <a:noFill/>
          </a:ln>
        </p:spPr>
        <p:txBody>
          <a:bodyPr spcFirstLastPara="1" wrap="square" lIns="91425" tIns="45700" rIns="91425" bIns="45700" anchor="t" anchorCtr="0">
            <a:normAutofit/>
          </a:bodyPr>
          <a:lstStyle/>
          <a:p>
            <a:pPr marL="228600" lvl="0" indent="-228600">
              <a:spcBef>
                <a:spcPts val="0"/>
              </a:spcBef>
              <a:buSzPts val="2000"/>
            </a:pPr>
            <a:r>
              <a:rPr lang="en-US" sz="2400" b="1" dirty="0"/>
              <a:t>Acting </a:t>
            </a:r>
            <a:r>
              <a:rPr lang="en-US" sz="2400" b="1" dirty="0" smtClean="0"/>
              <a:t>Now </a:t>
            </a:r>
            <a:r>
              <a:rPr lang="en-US" sz="2400" dirty="0" smtClean="0"/>
              <a:t>- </a:t>
            </a:r>
            <a:r>
              <a:rPr lang="en-US" sz="2400" i="1" dirty="0" smtClean="0"/>
              <a:t>Cons</a:t>
            </a:r>
            <a:r>
              <a:rPr lang="en-US" sz="2400" dirty="0" smtClean="0"/>
              <a:t>: Additional work</a:t>
            </a:r>
            <a:r>
              <a:rPr lang="en-US" sz="2400" dirty="0"/>
              <a:t>, additional cost, staff training time, implementing new tools, and the cost of those tools.  </a:t>
            </a:r>
            <a:endParaRPr lang="en-US" sz="2400" dirty="0" smtClean="0"/>
          </a:p>
          <a:p>
            <a:pPr marL="228600" lvl="0" indent="-228600">
              <a:spcBef>
                <a:spcPts val="0"/>
              </a:spcBef>
              <a:buSzPts val="2000"/>
            </a:pPr>
            <a:endParaRPr lang="en-US" sz="2400" dirty="0"/>
          </a:p>
          <a:p>
            <a:pPr marL="228600" lvl="0" indent="-228600">
              <a:spcBef>
                <a:spcPts val="0"/>
              </a:spcBef>
              <a:buSzPts val="2000"/>
            </a:pPr>
            <a:r>
              <a:rPr lang="en-US" sz="2400" b="1" dirty="0" smtClean="0"/>
              <a:t>Acting Now </a:t>
            </a:r>
            <a:r>
              <a:rPr lang="en-US" sz="2400" dirty="0" smtClean="0"/>
              <a:t>– </a:t>
            </a:r>
            <a:r>
              <a:rPr lang="en-US" sz="2400" i="1" dirty="0" smtClean="0"/>
              <a:t>Pros</a:t>
            </a:r>
            <a:r>
              <a:rPr lang="en-US" sz="2400" dirty="0" smtClean="0"/>
              <a:t>: Eliminating threats/holes </a:t>
            </a:r>
            <a:r>
              <a:rPr lang="en-US" sz="2400" dirty="0"/>
              <a:t>in our </a:t>
            </a:r>
            <a:r>
              <a:rPr lang="en-US" sz="2400" dirty="0" err="1"/>
              <a:t>DiD</a:t>
            </a:r>
            <a:r>
              <a:rPr lang="en-US" sz="2400" dirty="0"/>
              <a:t> policy that malicious actors could </a:t>
            </a:r>
            <a:r>
              <a:rPr lang="en-US" sz="2400" dirty="0" smtClean="0"/>
              <a:t>exploit – every second with vulnerabilities increases risk. </a:t>
            </a:r>
            <a:endParaRPr lang="en-US" sz="2400" dirty="0" smtClean="0"/>
          </a:p>
          <a:p>
            <a:pPr marL="228600" lvl="0" indent="-228600" algn="l" rtl="0">
              <a:lnSpc>
                <a:spcPct val="90000"/>
              </a:lnSpc>
              <a:spcBef>
                <a:spcPts val="0"/>
              </a:spcBef>
              <a:spcAft>
                <a:spcPts val="0"/>
              </a:spcAft>
              <a:buClr>
                <a:schemeClr val="lt1"/>
              </a:buClr>
              <a:buSzPts val="2000"/>
              <a:buChar char="•"/>
            </a:pPr>
            <a:endParaRPr lang="en-US" sz="2400" dirty="0" smtClean="0"/>
          </a:p>
          <a:p>
            <a:pPr marL="228600" lvl="0" indent="-228600">
              <a:spcBef>
                <a:spcPts val="0"/>
              </a:spcBef>
              <a:buSzPts val="2000"/>
            </a:pPr>
            <a:r>
              <a:rPr lang="en-US" sz="2400" b="1" dirty="0"/>
              <a:t>Waiting</a:t>
            </a:r>
            <a:r>
              <a:rPr lang="en-US" sz="2400" dirty="0"/>
              <a:t> is obviously the inverse – we don’t have </a:t>
            </a:r>
            <a:r>
              <a:rPr lang="en-US" sz="2400" dirty="0" smtClean="0"/>
              <a:t>spend </a:t>
            </a:r>
            <a:r>
              <a:rPr lang="en-US" sz="2400" dirty="0"/>
              <a:t>any time/money currently to fix these issues that </a:t>
            </a:r>
            <a:r>
              <a:rPr lang="en-US" sz="2400" i="1" dirty="0"/>
              <a:t>might </a:t>
            </a:r>
            <a:r>
              <a:rPr lang="en-US" sz="2400" dirty="0"/>
              <a:t>not even ever become a </a:t>
            </a:r>
            <a:r>
              <a:rPr lang="en-US" sz="2400" dirty="0" smtClean="0"/>
              <a:t>problem – but they might, and then it’ll be costly. </a:t>
            </a:r>
          </a:p>
          <a:p>
            <a:pPr marL="228600" lvl="0" indent="-228600">
              <a:spcBef>
                <a:spcPts val="0"/>
              </a:spcBef>
              <a:buSzPts val="2000"/>
            </a:pPr>
            <a:endParaRPr lang="en-US" sz="2000" dirty="0"/>
          </a:p>
          <a:p>
            <a:pPr marL="228600" lvl="0" indent="-228600">
              <a:spcBef>
                <a:spcPts val="0"/>
              </a:spcBef>
              <a:buSzPts val="2000"/>
            </a:pPr>
            <a:r>
              <a:rPr lang="en-US" sz="2800" dirty="0" smtClean="0"/>
              <a:t>I </a:t>
            </a:r>
            <a:r>
              <a:rPr lang="en-US" sz="2800" i="1" dirty="0" smtClean="0"/>
              <a:t>strongly</a:t>
            </a:r>
            <a:r>
              <a:rPr lang="en-US" sz="2800" dirty="0" smtClean="0"/>
              <a:t> advise us to </a:t>
            </a:r>
            <a:r>
              <a:rPr lang="en-US" sz="2800" b="1" dirty="0" smtClean="0"/>
              <a:t>act now</a:t>
            </a:r>
            <a:r>
              <a:rPr lang="en-US" sz="2800" dirty="0" smtClean="0"/>
              <a:t>!</a:t>
            </a:r>
            <a:endParaRPr lang="en-US" sz="2800" dirty="0" smtClean="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9504"/>
    </mc:Choice>
    <mc:Fallback>
      <p:transition spd="slow" advTm="99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685800" y="1915886"/>
            <a:ext cx="10820400" cy="4302799"/>
          </a:xfrm>
          <a:prstGeom prst="rect">
            <a:avLst/>
          </a:prstGeom>
          <a:noFill/>
          <a:ln>
            <a:noFill/>
          </a:ln>
        </p:spPr>
        <p:txBody>
          <a:bodyPr spcFirstLastPara="1" wrap="square" lIns="91425" tIns="45700" rIns="91425" bIns="45700" anchor="t" anchorCtr="0">
            <a:noAutofit/>
          </a:bodyPr>
          <a:lstStyle/>
          <a:p>
            <a:pPr marL="1143000" lvl="2" indent="-228600" algn="l" rtl="0">
              <a:lnSpc>
                <a:spcPct val="90000"/>
              </a:lnSpc>
              <a:spcBef>
                <a:spcPts val="0"/>
              </a:spcBef>
              <a:spcAft>
                <a:spcPts val="0"/>
              </a:spcAft>
              <a:buClr>
                <a:schemeClr val="lt1"/>
              </a:buClr>
              <a:buSzPts val="1800"/>
              <a:buChar char="•"/>
            </a:pPr>
            <a:r>
              <a:rPr lang="en-US" sz="2200" b="1" dirty="0" smtClean="0"/>
              <a:t>Staff Training Plan </a:t>
            </a:r>
            <a:r>
              <a:rPr lang="en-US" sz="2200" dirty="0" smtClean="0"/>
              <a:t>in regards to Security Policies – both to update based on these changes and going forward</a:t>
            </a:r>
          </a:p>
          <a:p>
            <a:pPr marL="1143000" lvl="2" indent="-228600" algn="l" rtl="0">
              <a:lnSpc>
                <a:spcPct val="90000"/>
              </a:lnSpc>
              <a:spcBef>
                <a:spcPts val="0"/>
              </a:spcBef>
              <a:spcAft>
                <a:spcPts val="0"/>
              </a:spcAft>
              <a:buClr>
                <a:schemeClr val="lt1"/>
              </a:buClr>
              <a:buSzPts val="1800"/>
              <a:buChar char="•"/>
            </a:pPr>
            <a:endParaRPr lang="en-US" sz="2200" dirty="0" smtClean="0"/>
          </a:p>
          <a:p>
            <a:pPr marL="1143000" lvl="2" indent="-228600">
              <a:spcBef>
                <a:spcPts val="0"/>
              </a:spcBef>
            </a:pPr>
            <a:r>
              <a:rPr lang="en-US" sz="2200" dirty="0" smtClean="0"/>
              <a:t>A similar gap in our policy and procedures are a concrete </a:t>
            </a:r>
            <a:r>
              <a:rPr lang="en-US" sz="2200" b="1" dirty="0" smtClean="0"/>
              <a:t>disaster plan</a:t>
            </a:r>
            <a:r>
              <a:rPr lang="en-US" sz="2200" dirty="0" smtClean="0"/>
              <a:t>.  If all these steps do fail, who handles our next steps, what are our policies for those next steps, and how do we overall plan to handle the crisis and recovery?  </a:t>
            </a:r>
            <a:endParaRPr lang="en-US" sz="2200" dirty="0" smtClean="0"/>
          </a:p>
          <a:p>
            <a:pPr marL="1143000" lvl="2" indent="-228600">
              <a:spcBef>
                <a:spcPts val="0"/>
              </a:spcBef>
            </a:pPr>
            <a:endParaRPr lang="en-US" sz="2200" dirty="0"/>
          </a:p>
          <a:p>
            <a:pPr marL="1143000" lvl="2" indent="-228600">
              <a:spcBef>
                <a:spcPts val="0"/>
              </a:spcBef>
            </a:pPr>
            <a:r>
              <a:rPr lang="en-US" sz="2200" dirty="0" smtClean="0"/>
              <a:t>As </a:t>
            </a:r>
            <a:r>
              <a:rPr lang="en-US" sz="2200" dirty="0" smtClean="0"/>
              <a:t>Chubb Cybersecurity (2023) mentions, “mishandling </a:t>
            </a:r>
            <a:r>
              <a:rPr lang="en-US" sz="2200" dirty="0"/>
              <a:t>of incidents can result in much higher costs and reputational damage, from which it may be challenging to recover</a:t>
            </a:r>
            <a:r>
              <a:rPr lang="en-US" sz="2200" dirty="0" smtClean="0"/>
              <a:t>.”  So, establishing a solid </a:t>
            </a:r>
            <a:r>
              <a:rPr lang="en-US" sz="2200" b="1" dirty="0" smtClean="0"/>
              <a:t>disaster mitigation plan </a:t>
            </a:r>
            <a:r>
              <a:rPr lang="en-US" sz="2200" dirty="0" smtClean="0"/>
              <a:t>that staff can study and rehearse prepares them for this eventuality if it does come to pass.</a:t>
            </a:r>
            <a:endParaRPr sz="22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7561"/>
    </mc:Choice>
    <mc:Fallback>
      <p:transition spd="slow" advTm="77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1759132"/>
            <a:ext cx="10820400" cy="4459554"/>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smtClean="0"/>
              <a:t>These </a:t>
            </a:r>
            <a:r>
              <a:rPr lang="en-US" dirty="0" smtClean="0"/>
              <a:t>are the highest priority issues from our earlier threat matrix</a:t>
            </a:r>
            <a:r>
              <a:rPr lang="en-US" dirty="0" smtClean="0"/>
              <a:t>:</a:t>
            </a:r>
          </a:p>
          <a:p>
            <a:pPr marL="228600" lvl="0" indent="-228600" algn="l" rtl="0">
              <a:lnSpc>
                <a:spcPct val="90000"/>
              </a:lnSpc>
              <a:spcBef>
                <a:spcPts val="0"/>
              </a:spcBef>
              <a:spcAft>
                <a:spcPts val="0"/>
              </a:spcAft>
              <a:buClr>
                <a:schemeClr val="lt1"/>
              </a:buClr>
              <a:buSzPts val="2200"/>
              <a:buChar char="•"/>
            </a:pPr>
            <a:endParaRPr lang="en-US" dirty="0" smtClean="0"/>
          </a:p>
          <a:p>
            <a:pPr marL="228600" lvl="0" indent="-228600">
              <a:spcBef>
                <a:spcPts val="0"/>
              </a:spcBef>
              <a:buSzPts val="2200"/>
            </a:pPr>
            <a:r>
              <a:rPr lang="en-US" b="1" dirty="0" smtClean="0"/>
              <a:t>STD-001-CCP</a:t>
            </a:r>
            <a:r>
              <a:rPr lang="en-US" dirty="0" smtClean="0"/>
              <a:t> or </a:t>
            </a:r>
            <a:r>
              <a:rPr lang="en-US" b="1" dirty="0"/>
              <a:t>Do not define a C-style </a:t>
            </a:r>
            <a:r>
              <a:rPr lang="en-US" b="1" dirty="0" err="1"/>
              <a:t>variadic</a:t>
            </a:r>
            <a:r>
              <a:rPr lang="en-US" b="1" dirty="0"/>
              <a:t> function</a:t>
            </a:r>
            <a:endParaRPr lang="en-US" dirty="0"/>
          </a:p>
          <a:p>
            <a:pPr marL="228600" lvl="0" indent="-228600">
              <a:spcBef>
                <a:spcPts val="0"/>
              </a:spcBef>
              <a:buSzPts val="2200"/>
            </a:pPr>
            <a:r>
              <a:rPr lang="en-US" b="1" dirty="0" smtClean="0"/>
              <a:t>STD-002-CCP </a:t>
            </a:r>
            <a:r>
              <a:rPr lang="en-US" dirty="0" smtClean="0"/>
              <a:t>or </a:t>
            </a:r>
            <a:r>
              <a:rPr lang="en-US" b="1" dirty="0"/>
              <a:t>Ensure that integer conversions do not result in lost or misinterpreted data</a:t>
            </a:r>
          </a:p>
          <a:p>
            <a:pPr marL="228600" lvl="0" indent="-228600">
              <a:spcBef>
                <a:spcPts val="0"/>
              </a:spcBef>
              <a:buSzPts val="2200"/>
            </a:pPr>
            <a:r>
              <a:rPr lang="en-US" b="1" dirty="0" smtClean="0"/>
              <a:t>STD-003-C </a:t>
            </a:r>
            <a:r>
              <a:rPr lang="en-US" dirty="0" smtClean="0"/>
              <a:t>or </a:t>
            </a:r>
            <a:r>
              <a:rPr lang="en-US" b="1" dirty="0"/>
              <a:t>Use the bounds-checking interfaces for string </a:t>
            </a:r>
            <a:r>
              <a:rPr lang="en-US" b="1" dirty="0" smtClean="0"/>
              <a:t>manipulation</a:t>
            </a:r>
            <a:endParaRPr lang="en-US" b="1" dirty="0"/>
          </a:p>
          <a:p>
            <a:pPr marL="228600" lvl="0" indent="-228600">
              <a:spcBef>
                <a:spcPts val="0"/>
              </a:spcBef>
              <a:buSzPts val="2200"/>
            </a:pPr>
            <a:r>
              <a:rPr lang="en-US" b="1" dirty="0" smtClean="0"/>
              <a:t>STD-004-C </a:t>
            </a:r>
            <a:r>
              <a:rPr lang="en-US" dirty="0" smtClean="0"/>
              <a:t>or </a:t>
            </a:r>
            <a:r>
              <a:rPr lang="en-US" b="1" dirty="0"/>
              <a:t>Sanitize string data passed to complex subsystems</a:t>
            </a:r>
          </a:p>
          <a:p>
            <a:pPr marL="228600" lvl="0" indent="-228600">
              <a:spcBef>
                <a:spcPts val="0"/>
              </a:spcBef>
              <a:buSzPts val="2200"/>
            </a:pPr>
            <a:r>
              <a:rPr lang="en-US" b="1" dirty="0" smtClean="0"/>
              <a:t>STD-009-CCP </a:t>
            </a:r>
            <a:r>
              <a:rPr lang="en-US" dirty="0" smtClean="0"/>
              <a:t>or </a:t>
            </a:r>
            <a:r>
              <a:rPr lang="en-US" b="1" dirty="0"/>
              <a:t>Do not store an already-owned pointer value in an unrelated smart </a:t>
            </a:r>
            <a:r>
              <a:rPr lang="en-US" b="1" dirty="0" smtClean="0"/>
              <a:t>pointer</a:t>
            </a:r>
          </a:p>
          <a:p>
            <a:pPr marL="228600" lvl="0" indent="-228600">
              <a:spcBef>
                <a:spcPts val="0"/>
              </a:spcBef>
              <a:buSzPts val="2200"/>
            </a:pPr>
            <a:endParaRPr lang="en-US" b="1" dirty="0" smtClean="0"/>
          </a:p>
          <a:p>
            <a:pPr marL="228600" lvl="0" indent="-228600">
              <a:spcBef>
                <a:spcPts val="0"/>
              </a:spcBef>
              <a:buSzPts val="2200"/>
            </a:pPr>
            <a:r>
              <a:rPr lang="en-US" dirty="0" smtClean="0"/>
              <a:t>Making these changes will set us up for far fewer risks in the future, allowing us to continue to be safe and profitable.</a:t>
            </a:r>
            <a:endParaRPr lang="en-US" dirty="0"/>
          </a:p>
          <a:p>
            <a:pPr marL="228600" lvl="0" indent="-228600">
              <a:spcBef>
                <a:spcPts val="0"/>
              </a:spcBef>
              <a:buSzPts val="2200"/>
            </a:pPr>
            <a:endParaRPr lang="en-US" b="1" dirty="0"/>
          </a:p>
          <a:p>
            <a:pPr marL="228600" lvl="0" indent="-228600" algn="l" rtl="0">
              <a:lnSpc>
                <a:spcPct val="90000"/>
              </a:lnSpc>
              <a:spcBef>
                <a:spcPts val="0"/>
              </a:spcBef>
              <a:spcAft>
                <a:spcPts val="0"/>
              </a:spcAft>
              <a:buClr>
                <a:schemeClr val="lt1"/>
              </a:buClr>
              <a:buSzPts val="2200"/>
              <a:buChar char="•"/>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3853"/>
    </mc:Choice>
    <mc:Fallback>
      <p:transition spd="slow" advTm="63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200"/>
            </a:pPr>
            <a:r>
              <a:rPr lang="en-US" dirty="0" smtClean="0"/>
              <a:t>Chubb Cybersecurity. (2023). </a:t>
            </a:r>
            <a:r>
              <a:rPr lang="en-US" i="1" dirty="0"/>
              <a:t>10 </a:t>
            </a:r>
            <a:r>
              <a:rPr lang="en-US" i="1" dirty="0" smtClean="0"/>
              <a:t>common </a:t>
            </a:r>
            <a:r>
              <a:rPr lang="en-US" i="1" dirty="0"/>
              <a:t>g</a:t>
            </a:r>
            <a:r>
              <a:rPr lang="en-US" i="1" dirty="0" smtClean="0"/>
              <a:t>aps </a:t>
            </a:r>
            <a:r>
              <a:rPr lang="en-US" i="1" dirty="0"/>
              <a:t>in cyber security. </a:t>
            </a:r>
            <a:r>
              <a:rPr lang="en-US" dirty="0">
                <a:hlinkClick r:id="rId6"/>
              </a:rPr>
              <a:t>https://</a:t>
            </a:r>
            <a:r>
              <a:rPr lang="en-US" dirty="0" smtClean="0">
                <a:hlinkClick r:id="rId6"/>
              </a:rPr>
              <a:t>www.chubb.com/vn-en/articles/10-common-gaps-in-cyber-security.html</a:t>
            </a:r>
            <a:endParaRPr lang="en-US" dirty="0" smtClean="0"/>
          </a:p>
          <a:p>
            <a:pPr marL="228600" indent="-228600">
              <a:spcBef>
                <a:spcPts val="0"/>
              </a:spcBef>
              <a:buSzPts val="2200"/>
            </a:pPr>
            <a:endParaRPr lang="en-US" dirty="0" smtClean="0"/>
          </a:p>
          <a:p>
            <a:pPr marL="228600" indent="-228600">
              <a:spcBef>
                <a:spcPts val="0"/>
              </a:spcBef>
              <a:buSzPts val="2200"/>
            </a:pPr>
            <a:r>
              <a:rPr lang="en-US" dirty="0" smtClean="0"/>
              <a:t>Kareem, K.A. (2022, June 2). </a:t>
            </a:r>
            <a:r>
              <a:rPr lang="en-US" i="1" dirty="0"/>
              <a:t>S</a:t>
            </a:r>
            <a:r>
              <a:rPr lang="en-US" i="1" dirty="0" smtClean="0"/>
              <a:t>hift-left security testing with test driven development. </a:t>
            </a:r>
            <a:r>
              <a:rPr lang="en-US" dirty="0" smtClean="0"/>
              <a:t>Progress </a:t>
            </a:r>
            <a:r>
              <a:rPr lang="en-US" dirty="0"/>
              <a:t>Software Corporation. </a:t>
            </a:r>
            <a:r>
              <a:rPr lang="en-US" dirty="0">
                <a:hlinkClick r:id="rId7"/>
              </a:rPr>
              <a:t>https://</a:t>
            </a:r>
            <a:r>
              <a:rPr lang="en-US" dirty="0" smtClean="0">
                <a:hlinkClick r:id="rId7"/>
              </a:rPr>
              <a:t>www.chef.io/blog/shift-left-security-testing-with-test-driven-development</a:t>
            </a:r>
            <a:endParaRPr lang="en-US" dirty="0" smtClean="0"/>
          </a:p>
          <a:p>
            <a:pPr marL="228600" indent="-228600">
              <a:spcBef>
                <a:spcPts val="0"/>
              </a:spcBef>
              <a:buSzPts val="2200"/>
            </a:pPr>
            <a:endParaRPr lang="en-US" dirty="0"/>
          </a:p>
          <a:p>
            <a:pPr marL="0" indent="0" algn="ctr">
              <a:spcBef>
                <a:spcPts val="0"/>
              </a:spcBef>
              <a:buSzPts val="2200"/>
              <a:buNone/>
            </a:pPr>
            <a:r>
              <a:rPr lang="en-US" dirty="0" smtClean="0"/>
              <a:t>Thank you!</a:t>
            </a:r>
            <a:endParaRPr lang="en-US" dirty="0"/>
          </a:p>
          <a:p>
            <a:pPr marL="228600" indent="-228600">
              <a:spcBef>
                <a:spcPts val="0"/>
              </a:spcBef>
              <a:buSzPts val="2200"/>
            </a:pPr>
            <a:endParaRPr lang="en-US" i="1" dirty="0" smtClean="0"/>
          </a:p>
          <a:p>
            <a:pPr marL="228600" indent="-228600">
              <a:spcBef>
                <a:spcPts val="0"/>
              </a:spcBef>
              <a:buSzPts val="2200"/>
            </a:pPr>
            <a:endParaRPr lang="en-US" dirty="0" smtClean="0"/>
          </a:p>
          <a:p>
            <a:pPr marL="228600" indent="-228600">
              <a:spcBef>
                <a:spcPts val="0"/>
              </a:spcBef>
              <a:buSzPts val="2200"/>
            </a:pPr>
            <a:endParaRPr lang="en-US" dirty="0"/>
          </a:p>
        </p:txBody>
      </p:sp>
      <p:pic>
        <p:nvPicPr>
          <p:cNvPr id="239" name="Google Shape;239;p14"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675"/>
    </mc:Choice>
    <mc:Fallback>
      <p:transition spd="slow" advTm="126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1933304"/>
            <a:ext cx="10820400" cy="4285382"/>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sz="1600" dirty="0" smtClean="0"/>
              <a:t>Our security policy covers needed practices, principles, and standards to help create a thorough multi-layered approach to security that prevents threats across different facets of our organization in a variety of ways for each facet – creating an approach that has overlapping layers of protection.</a:t>
            </a:r>
            <a:endParaRPr sz="1600"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1728"/>
    </mc:Choice>
    <mc:Fallback>
      <p:transition spd="slow" advTm="217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685800" y="1736864"/>
            <a:ext cx="2486100" cy="4024200"/>
          </a:xfrm>
          <a:prstGeom prst="rect">
            <a:avLst/>
          </a:prstGeom>
          <a:noFill/>
          <a:ln>
            <a:noFill/>
          </a:ln>
        </p:spPr>
        <p:txBody>
          <a:bodyPr spcFirstLastPara="1" wrap="square" lIns="91425" tIns="45700" rIns="91425" bIns="45700" anchor="t" anchorCtr="0">
            <a:noAutofit/>
          </a:bodyPr>
          <a:lstStyle/>
          <a:p>
            <a:pPr marL="228600" indent="0">
              <a:lnSpc>
                <a:spcPct val="107916"/>
              </a:lnSpc>
              <a:spcBef>
                <a:spcPts val="0"/>
              </a:spcBef>
              <a:buNone/>
            </a:pPr>
            <a:r>
              <a:rPr lang="en-US" sz="1400" dirty="0" smtClean="0">
                <a:solidFill>
                  <a:srgbClr val="FFFFFF"/>
                </a:solidFill>
              </a:rPr>
              <a:t>Severity can be seen as increasing from left to right in the matrix, so left-hand column is less severe.  Probability or likelihood can be seen as increasing from bottom to top.  This creates a matrix based </a:t>
            </a:r>
            <a:r>
              <a:rPr lang="en-US" sz="1400" dirty="0">
                <a:solidFill>
                  <a:srgbClr val="FFFFFF"/>
                </a:solidFill>
              </a:rPr>
              <a:t>on severity + </a:t>
            </a:r>
            <a:r>
              <a:rPr lang="en-US" sz="1400" dirty="0" smtClean="0">
                <a:solidFill>
                  <a:srgbClr val="FFFFFF"/>
                </a:solidFill>
              </a:rPr>
              <a:t>likelihood, which means</a:t>
            </a:r>
            <a:endParaRPr lang="en-US" sz="1400" dirty="0"/>
          </a:p>
          <a:p>
            <a:pPr marL="228600" lvl="0" indent="0" algn="l" rtl="0">
              <a:lnSpc>
                <a:spcPct val="107916"/>
              </a:lnSpc>
              <a:spcBef>
                <a:spcPts val="0"/>
              </a:spcBef>
              <a:spcAft>
                <a:spcPts val="0"/>
              </a:spcAft>
              <a:buSzPts val="1800"/>
              <a:buNone/>
            </a:pPr>
            <a:r>
              <a:rPr lang="en-US" sz="1400" dirty="0" smtClean="0">
                <a:solidFill>
                  <a:srgbClr val="FFFFFF"/>
                </a:solidFill>
              </a:rPr>
              <a:t>top right is high priority, top left and bottom right would be middle priority, and bottom left is low priority</a:t>
            </a:r>
            <a:r>
              <a:rPr lang="en-US" sz="1400" dirty="0">
                <a:solidFill>
                  <a:srgbClr val="FFFFFF"/>
                </a:solidFill>
              </a:rPr>
              <a:t>.</a:t>
            </a:r>
            <a:endParaRPr sz="1400" dirty="0"/>
          </a:p>
        </p:txBody>
      </p:sp>
      <p:graphicFrame>
        <p:nvGraphicFramePr>
          <p:cNvPr id="161" name="Google Shape;161;p4" descr="Alt text required"/>
          <p:cNvGraphicFramePr/>
          <p:nvPr>
            <p:extLst>
              <p:ext uri="{D42A27DB-BD31-4B8C-83A1-F6EECF244321}">
                <p14:modId xmlns:p14="http://schemas.microsoft.com/office/powerpoint/2010/main" val="1521161437"/>
              </p:ext>
            </p:extLst>
          </p:nvPr>
        </p:nvGraphicFramePr>
        <p:xfrm>
          <a:off x="3171900" y="1846479"/>
          <a:ext cx="7835225" cy="356761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xmlns="" val="20000"/>
                    </a:ext>
                  </a:extLst>
                </a:gridCol>
                <a:gridCol w="3804800">
                  <a:extLst>
                    <a:ext uri="{9D8B030D-6E8A-4147-A177-3AD203B41FA5}">
                      <a16:colId xmlns:a16="http://schemas.microsoft.com/office/drawing/2014/main" xmlns=""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smtClean="0">
                          <a:solidFill>
                            <a:srgbClr val="FFD966"/>
                          </a:solidFill>
                        </a:rPr>
                        <a:t>Likely</a:t>
                      </a:r>
                    </a:p>
                    <a:p>
                      <a:pPr marL="285750" marR="0" lvl="0" indent="-285750" algn="l" rtl="0">
                        <a:lnSpc>
                          <a:spcPct val="100000"/>
                        </a:lnSpc>
                        <a:spcBef>
                          <a:spcPts val="0"/>
                        </a:spcBef>
                        <a:spcAft>
                          <a:spcPts val="0"/>
                        </a:spcAft>
                        <a:buClr>
                          <a:srgbClr val="000000"/>
                        </a:buClr>
                        <a:buSzPts val="3600"/>
                        <a:buFont typeface="Arial" panose="020B0604020202020204" pitchFamily="34" charset="0"/>
                        <a:buChar char="•"/>
                      </a:pPr>
                      <a:r>
                        <a:rPr lang="en-US" sz="1400" b="0" i="0" u="none" strike="noStrike" cap="none" dirty="0" smtClean="0">
                          <a:solidFill>
                            <a:srgbClr val="000000"/>
                          </a:solidFill>
                          <a:effectLst/>
                          <a:latin typeface="Arial"/>
                          <a:ea typeface="Arial"/>
                          <a:cs typeface="Arial"/>
                          <a:sym typeface="Arial"/>
                        </a:rPr>
                        <a:t>STD-005-C</a:t>
                      </a:r>
                    </a:p>
                    <a:p>
                      <a:pPr marL="285750" marR="0" lvl="0" indent="-285750" algn="l" rtl="0">
                        <a:lnSpc>
                          <a:spcPct val="100000"/>
                        </a:lnSpc>
                        <a:spcBef>
                          <a:spcPts val="0"/>
                        </a:spcBef>
                        <a:spcAft>
                          <a:spcPts val="0"/>
                        </a:spcAft>
                        <a:buClr>
                          <a:srgbClr val="000000"/>
                        </a:buClr>
                        <a:buSzPts val="3600"/>
                        <a:buFont typeface="Arial" panose="020B0604020202020204" pitchFamily="34" charset="0"/>
                        <a:buChar char="•"/>
                      </a:pPr>
                      <a:r>
                        <a:rPr lang="en-US" sz="1400" b="0" i="0" u="none" strike="noStrike" cap="none" dirty="0" smtClean="0">
                          <a:solidFill>
                            <a:srgbClr val="000000"/>
                          </a:solidFill>
                          <a:effectLst/>
                          <a:latin typeface="Arial"/>
                          <a:ea typeface="Arial"/>
                          <a:cs typeface="Arial"/>
                          <a:sym typeface="Arial"/>
                        </a:rPr>
                        <a:t>STD-007-CCP</a:t>
                      </a:r>
                    </a:p>
                    <a:p>
                      <a:pPr marL="285750" marR="0" lvl="0" indent="-285750" algn="l" rtl="0">
                        <a:lnSpc>
                          <a:spcPct val="100000"/>
                        </a:lnSpc>
                        <a:spcBef>
                          <a:spcPts val="0"/>
                        </a:spcBef>
                        <a:spcAft>
                          <a:spcPts val="0"/>
                        </a:spcAft>
                        <a:buClr>
                          <a:srgbClr val="000000"/>
                        </a:buClr>
                        <a:buSzPts val="3600"/>
                        <a:buFont typeface="Arial" panose="020B0604020202020204" pitchFamily="34" charset="0"/>
                        <a:buChar char="•"/>
                      </a:pPr>
                      <a:r>
                        <a:rPr lang="en-US" sz="1400" b="0" i="0" u="none" strike="noStrike" cap="none" dirty="0" smtClean="0">
                          <a:solidFill>
                            <a:srgbClr val="000000"/>
                          </a:solidFill>
                          <a:effectLst/>
                          <a:latin typeface="Arial"/>
                          <a:ea typeface="Arial"/>
                          <a:cs typeface="Arial"/>
                          <a:sym typeface="Arial"/>
                        </a:rPr>
                        <a:t>STD-008-CCP</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smtClean="0">
                          <a:solidFill>
                            <a:srgbClr val="FFD966"/>
                          </a:solidFill>
                        </a:rPr>
                        <a:t>High Priority</a:t>
                      </a:r>
                    </a:p>
                    <a:p>
                      <a:pPr marL="285750" marR="0" lvl="0" indent="-285750" algn="l" defTabSz="914400" rtl="0" eaLnBrk="1" fontAlgn="auto" latinLnBrk="0" hangingPunct="1">
                        <a:lnSpc>
                          <a:spcPct val="100000"/>
                        </a:lnSpc>
                        <a:spcBef>
                          <a:spcPts val="0"/>
                        </a:spcBef>
                        <a:spcAft>
                          <a:spcPts val="0"/>
                        </a:spcAft>
                        <a:buClr>
                          <a:srgbClr val="000000"/>
                        </a:buClr>
                        <a:buSzPts val="3600"/>
                        <a:buFont typeface="Arial" panose="020B0604020202020204" pitchFamily="34" charset="0"/>
                        <a:buChar char="•"/>
                        <a:tabLst/>
                        <a:defRPr/>
                      </a:pPr>
                      <a:r>
                        <a:rPr lang="en-US" sz="1400" b="0" i="0" u="none" strike="noStrike" cap="none" dirty="0" smtClean="0">
                          <a:solidFill>
                            <a:srgbClr val="000000"/>
                          </a:solidFill>
                          <a:effectLst/>
                          <a:latin typeface="Arial"/>
                          <a:ea typeface="Arial"/>
                          <a:cs typeface="Arial"/>
                          <a:sym typeface="Arial"/>
                        </a:rPr>
                        <a:t>STD-001-CCP</a:t>
                      </a:r>
                    </a:p>
                    <a:p>
                      <a:pPr marL="285750" marR="0" lvl="0" indent="-285750" algn="l" defTabSz="914400" rtl="0" eaLnBrk="1" fontAlgn="auto" latinLnBrk="0" hangingPunct="1">
                        <a:lnSpc>
                          <a:spcPct val="100000"/>
                        </a:lnSpc>
                        <a:spcBef>
                          <a:spcPts val="0"/>
                        </a:spcBef>
                        <a:spcAft>
                          <a:spcPts val="0"/>
                        </a:spcAft>
                        <a:buClr>
                          <a:srgbClr val="000000"/>
                        </a:buClr>
                        <a:buSzPts val="3600"/>
                        <a:buFont typeface="Arial" panose="020B0604020202020204" pitchFamily="34" charset="0"/>
                        <a:buChar char="•"/>
                        <a:tabLst/>
                        <a:defRPr/>
                      </a:pPr>
                      <a:r>
                        <a:rPr lang="en-US" sz="1400" b="0" i="0" u="none" strike="noStrike" cap="none" dirty="0" smtClean="0">
                          <a:solidFill>
                            <a:srgbClr val="000000"/>
                          </a:solidFill>
                          <a:effectLst/>
                          <a:latin typeface="Arial"/>
                          <a:ea typeface="Arial"/>
                          <a:cs typeface="Arial"/>
                          <a:sym typeface="Arial"/>
                        </a:rPr>
                        <a:t>STD-002-CCP</a:t>
                      </a:r>
                    </a:p>
                    <a:p>
                      <a:pPr marL="285750" marR="0" lvl="0" indent="-285750" algn="l" rtl="0">
                        <a:lnSpc>
                          <a:spcPct val="100000"/>
                        </a:lnSpc>
                        <a:spcBef>
                          <a:spcPts val="0"/>
                        </a:spcBef>
                        <a:spcAft>
                          <a:spcPts val="0"/>
                        </a:spcAft>
                        <a:buClr>
                          <a:srgbClr val="000000"/>
                        </a:buClr>
                        <a:buSzPts val="3600"/>
                        <a:buFont typeface="Arial" panose="020B0604020202020204" pitchFamily="34" charset="0"/>
                        <a:buChar char="•"/>
                      </a:pPr>
                      <a:r>
                        <a:rPr lang="en-US" sz="1400" b="0" i="0" u="none" strike="noStrike" cap="none" dirty="0" smtClean="0">
                          <a:solidFill>
                            <a:srgbClr val="000000"/>
                          </a:solidFill>
                          <a:effectLst/>
                          <a:latin typeface="Arial"/>
                          <a:ea typeface="Arial"/>
                          <a:cs typeface="Arial"/>
                          <a:sym typeface="Arial"/>
                        </a:rPr>
                        <a:t>STD-003-C</a:t>
                      </a:r>
                      <a:endParaRPr lang="en-US" sz="1400" b="1" i="0" u="none" strike="noStrike" cap="none" dirty="0" smtClean="0">
                        <a:solidFill>
                          <a:srgbClr val="000000"/>
                        </a:solidFill>
                        <a:effectLst/>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3600"/>
                        <a:buFont typeface="Arial" panose="020B0604020202020204" pitchFamily="34" charset="0"/>
                        <a:buChar char="•"/>
                      </a:pPr>
                      <a:r>
                        <a:rPr lang="en-US" sz="1400" b="0" i="0" u="none" strike="noStrike" cap="none" dirty="0" smtClean="0">
                          <a:solidFill>
                            <a:srgbClr val="000000"/>
                          </a:solidFill>
                          <a:effectLst/>
                          <a:latin typeface="Arial"/>
                          <a:ea typeface="Arial"/>
                          <a:cs typeface="Arial"/>
                          <a:sym typeface="Arial"/>
                        </a:rPr>
                        <a:t>STD-004-C</a:t>
                      </a:r>
                    </a:p>
                    <a:p>
                      <a:pPr marL="285750" marR="0" lvl="0" indent="-285750" algn="l" rtl="0">
                        <a:lnSpc>
                          <a:spcPct val="100000"/>
                        </a:lnSpc>
                        <a:spcBef>
                          <a:spcPts val="0"/>
                        </a:spcBef>
                        <a:spcAft>
                          <a:spcPts val="0"/>
                        </a:spcAft>
                        <a:buClr>
                          <a:srgbClr val="000000"/>
                        </a:buClr>
                        <a:buSzPts val="3600"/>
                        <a:buFont typeface="Arial" panose="020B0604020202020204" pitchFamily="34" charset="0"/>
                        <a:buChar char="•"/>
                      </a:pPr>
                      <a:r>
                        <a:rPr lang="en-US" sz="1400" b="0" i="0" u="none" strike="noStrike" cap="none" dirty="0" smtClean="0">
                          <a:solidFill>
                            <a:srgbClr val="000000"/>
                          </a:solidFill>
                          <a:effectLst/>
                          <a:latin typeface="Arial"/>
                          <a:ea typeface="Arial"/>
                          <a:cs typeface="Arial"/>
                          <a:sym typeface="Arial"/>
                        </a:rPr>
                        <a:t>STD-009-CCP</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xmlns=""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a:t>
                      </a:r>
                      <a:r>
                        <a:rPr lang="en-US" sz="3600" u="none" strike="noStrike" cap="none" dirty="0" smtClean="0">
                          <a:solidFill>
                            <a:srgbClr val="FFD966"/>
                          </a:solidFill>
                        </a:rPr>
                        <a:t>priority</a:t>
                      </a:r>
                    </a:p>
                    <a:p>
                      <a:pPr marL="285750" marR="0" lvl="0" indent="-285750" algn="l" rtl="0">
                        <a:lnSpc>
                          <a:spcPct val="100000"/>
                        </a:lnSpc>
                        <a:spcBef>
                          <a:spcPts val="0"/>
                        </a:spcBef>
                        <a:spcAft>
                          <a:spcPts val="0"/>
                        </a:spcAft>
                        <a:buClr>
                          <a:srgbClr val="000000"/>
                        </a:buClr>
                        <a:buSzPts val="3600"/>
                        <a:buFont typeface="Arial" panose="020B0604020202020204" pitchFamily="34" charset="0"/>
                        <a:buChar char="•"/>
                      </a:pPr>
                      <a:r>
                        <a:rPr lang="en-US" sz="1400" b="0" i="0" u="none" strike="noStrike" cap="none" dirty="0" smtClean="0">
                          <a:solidFill>
                            <a:srgbClr val="000000"/>
                          </a:solidFill>
                          <a:effectLst/>
                          <a:latin typeface="Arial"/>
                          <a:ea typeface="Arial"/>
                          <a:cs typeface="Arial"/>
                          <a:sym typeface="Arial"/>
                        </a:rPr>
                        <a:t>STD-010-CCP</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smtClean="0">
                          <a:solidFill>
                            <a:srgbClr val="FFD966"/>
                          </a:solidFill>
                        </a:rPr>
                        <a:t>Unlikely</a:t>
                      </a:r>
                    </a:p>
                    <a:p>
                      <a:pPr marL="285750" marR="0" lvl="0" indent="-285750" algn="l" rtl="0">
                        <a:lnSpc>
                          <a:spcPct val="100000"/>
                        </a:lnSpc>
                        <a:spcBef>
                          <a:spcPts val="0"/>
                        </a:spcBef>
                        <a:spcAft>
                          <a:spcPts val="0"/>
                        </a:spcAft>
                        <a:buClr>
                          <a:srgbClr val="000000"/>
                        </a:buClr>
                        <a:buSzPts val="3600"/>
                        <a:buFont typeface="Arial" panose="020B0604020202020204" pitchFamily="34" charset="0"/>
                        <a:buChar char="•"/>
                      </a:pPr>
                      <a:r>
                        <a:rPr lang="en-US" sz="1400" b="0" i="0" u="none" strike="noStrike" cap="none" dirty="0" smtClean="0">
                          <a:solidFill>
                            <a:srgbClr val="000000"/>
                          </a:solidFill>
                          <a:effectLst/>
                          <a:latin typeface="Arial"/>
                          <a:ea typeface="Arial"/>
                          <a:cs typeface="Arial"/>
                          <a:sym typeface="Arial"/>
                        </a:rPr>
                        <a:t>STD-006-C</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xmlns=""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4285"/>
    </mc:Choice>
    <mc:Fallback>
      <p:transition spd="slow" advTm="44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685800" y="1881052"/>
            <a:ext cx="10820400" cy="4519748"/>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150000"/>
              </a:lnSpc>
              <a:spcBef>
                <a:spcPts val="0"/>
              </a:spcBef>
              <a:spcAft>
                <a:spcPts val="0"/>
              </a:spcAft>
              <a:buClr>
                <a:schemeClr val="lt1"/>
              </a:buClr>
              <a:buSzPts val="2200"/>
              <a:buChar char="•"/>
            </a:pPr>
            <a:r>
              <a:rPr lang="en-US" b="1" dirty="0" smtClean="0"/>
              <a:t>Validate Input Data </a:t>
            </a:r>
            <a:r>
              <a:rPr lang="en-US" dirty="0" smtClean="0"/>
              <a:t>– Standards 1, 3, 8</a:t>
            </a:r>
          </a:p>
          <a:p>
            <a:pPr marL="228600" lvl="0" indent="-228600" algn="l" rtl="0">
              <a:lnSpc>
                <a:spcPct val="150000"/>
              </a:lnSpc>
              <a:spcBef>
                <a:spcPts val="0"/>
              </a:spcBef>
              <a:spcAft>
                <a:spcPts val="0"/>
              </a:spcAft>
              <a:buClr>
                <a:schemeClr val="lt1"/>
              </a:buClr>
              <a:buSzPts val="2200"/>
              <a:buChar char="•"/>
            </a:pPr>
            <a:r>
              <a:rPr lang="en-US" b="1" dirty="0" smtClean="0"/>
              <a:t>Heed Compiler Warnings </a:t>
            </a:r>
            <a:r>
              <a:rPr lang="en-US" dirty="0" smtClean="0"/>
              <a:t>– Standards 2, 3</a:t>
            </a:r>
          </a:p>
          <a:p>
            <a:pPr marL="228600" lvl="0" indent="-228600" algn="l" rtl="0">
              <a:lnSpc>
                <a:spcPct val="150000"/>
              </a:lnSpc>
              <a:spcBef>
                <a:spcPts val="0"/>
              </a:spcBef>
              <a:spcAft>
                <a:spcPts val="0"/>
              </a:spcAft>
              <a:buClr>
                <a:schemeClr val="lt1"/>
              </a:buClr>
              <a:buSzPts val="2200"/>
              <a:buChar char="•"/>
            </a:pPr>
            <a:r>
              <a:rPr lang="en-US" b="1" dirty="0" smtClean="0"/>
              <a:t>Architect and Design for Security Policies </a:t>
            </a:r>
            <a:r>
              <a:rPr lang="en-US" dirty="0" smtClean="0"/>
              <a:t>– Standards 1, 2, 5, 7, 9, 10</a:t>
            </a:r>
          </a:p>
          <a:p>
            <a:pPr marL="228600" lvl="0" indent="-228600" algn="l" rtl="0">
              <a:lnSpc>
                <a:spcPct val="150000"/>
              </a:lnSpc>
              <a:spcBef>
                <a:spcPts val="0"/>
              </a:spcBef>
              <a:spcAft>
                <a:spcPts val="0"/>
              </a:spcAft>
              <a:buClr>
                <a:schemeClr val="lt1"/>
              </a:buClr>
              <a:buSzPts val="2200"/>
              <a:buChar char="•"/>
            </a:pPr>
            <a:r>
              <a:rPr lang="en-US" b="1" dirty="0" smtClean="0"/>
              <a:t>Keep It Simple </a:t>
            </a:r>
            <a:r>
              <a:rPr lang="en-US" dirty="0" smtClean="0"/>
              <a:t>– Standard 5, 10</a:t>
            </a:r>
          </a:p>
          <a:p>
            <a:pPr marL="228600" lvl="0" indent="-228600" algn="l" rtl="0">
              <a:lnSpc>
                <a:spcPct val="150000"/>
              </a:lnSpc>
              <a:spcBef>
                <a:spcPts val="0"/>
              </a:spcBef>
              <a:spcAft>
                <a:spcPts val="0"/>
              </a:spcAft>
              <a:buClr>
                <a:schemeClr val="lt1"/>
              </a:buClr>
              <a:buSzPts val="2200"/>
              <a:buChar char="•"/>
            </a:pPr>
            <a:r>
              <a:rPr lang="en-US" b="1" dirty="0" smtClean="0"/>
              <a:t>Default Deny </a:t>
            </a:r>
            <a:r>
              <a:rPr lang="en-US" dirty="0" smtClean="0"/>
              <a:t>– Standard 4</a:t>
            </a:r>
          </a:p>
          <a:p>
            <a:pPr marL="228600" lvl="0" indent="-228600" algn="l" rtl="0">
              <a:lnSpc>
                <a:spcPct val="150000"/>
              </a:lnSpc>
              <a:spcBef>
                <a:spcPts val="0"/>
              </a:spcBef>
              <a:spcAft>
                <a:spcPts val="0"/>
              </a:spcAft>
              <a:buClr>
                <a:schemeClr val="lt1"/>
              </a:buClr>
              <a:buSzPts val="2200"/>
              <a:buChar char="•"/>
            </a:pPr>
            <a:r>
              <a:rPr lang="en-US" b="1" dirty="0" smtClean="0"/>
              <a:t>Adhere to the Principle of Least Privilege </a:t>
            </a:r>
            <a:r>
              <a:rPr lang="en-US" dirty="0" smtClean="0"/>
              <a:t>– Standard 4</a:t>
            </a:r>
          </a:p>
          <a:p>
            <a:pPr marL="228600" lvl="0" indent="-228600" algn="l" rtl="0">
              <a:lnSpc>
                <a:spcPct val="150000"/>
              </a:lnSpc>
              <a:spcBef>
                <a:spcPts val="0"/>
              </a:spcBef>
              <a:spcAft>
                <a:spcPts val="0"/>
              </a:spcAft>
              <a:buClr>
                <a:schemeClr val="lt1"/>
              </a:buClr>
              <a:buSzPts val="2200"/>
              <a:buChar char="•"/>
            </a:pPr>
            <a:r>
              <a:rPr lang="en-US" b="1" dirty="0" smtClean="0"/>
              <a:t>Sanitize Data Sent to Other Systems </a:t>
            </a:r>
            <a:r>
              <a:rPr lang="en-US" dirty="0" smtClean="0"/>
              <a:t>– Standard 4</a:t>
            </a:r>
          </a:p>
          <a:p>
            <a:pPr marL="228600" lvl="0" indent="-228600" algn="l" rtl="0">
              <a:lnSpc>
                <a:spcPct val="150000"/>
              </a:lnSpc>
              <a:spcBef>
                <a:spcPts val="0"/>
              </a:spcBef>
              <a:spcAft>
                <a:spcPts val="0"/>
              </a:spcAft>
              <a:buClr>
                <a:schemeClr val="lt1"/>
              </a:buClr>
              <a:buSzPts val="2200"/>
              <a:buChar char="•"/>
            </a:pPr>
            <a:r>
              <a:rPr lang="en-US" b="1" dirty="0" smtClean="0"/>
              <a:t>Practice Defense in Depth </a:t>
            </a:r>
            <a:r>
              <a:rPr lang="en-US" dirty="0" smtClean="0"/>
              <a:t>– Standard 6</a:t>
            </a:r>
          </a:p>
          <a:p>
            <a:pPr marL="228600" lvl="0" indent="-228600" algn="l" rtl="0">
              <a:lnSpc>
                <a:spcPct val="150000"/>
              </a:lnSpc>
              <a:spcBef>
                <a:spcPts val="0"/>
              </a:spcBef>
              <a:spcAft>
                <a:spcPts val="0"/>
              </a:spcAft>
              <a:buClr>
                <a:schemeClr val="lt1"/>
              </a:buClr>
              <a:buSzPts val="2200"/>
              <a:buChar char="•"/>
            </a:pPr>
            <a:r>
              <a:rPr lang="en-US" b="1" dirty="0" smtClean="0"/>
              <a:t>Use Effective Quality Assurance Techniques </a:t>
            </a:r>
            <a:r>
              <a:rPr lang="en-US" dirty="0" smtClean="0"/>
              <a:t>– Standards 6, 8, 9</a:t>
            </a:r>
          </a:p>
          <a:p>
            <a:pPr marL="228600" lvl="0" indent="-228600" algn="l" rtl="0">
              <a:lnSpc>
                <a:spcPct val="150000"/>
              </a:lnSpc>
              <a:spcBef>
                <a:spcPts val="0"/>
              </a:spcBef>
              <a:spcAft>
                <a:spcPts val="0"/>
              </a:spcAft>
              <a:buClr>
                <a:schemeClr val="lt1"/>
              </a:buClr>
              <a:buSzPts val="2200"/>
              <a:buChar char="•"/>
            </a:pPr>
            <a:r>
              <a:rPr lang="en-US" b="1" dirty="0" smtClean="0"/>
              <a:t>Adopt a Secure Coding Standard </a:t>
            </a:r>
            <a:r>
              <a:rPr lang="en-US" dirty="0" smtClean="0"/>
              <a:t>– Standards 1, 7</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5692"/>
    </mc:Choice>
    <mc:Fallback>
      <p:transition spd="slow" advTm="556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09600" y="1698171"/>
            <a:ext cx="10820400" cy="5225909"/>
          </a:xfrm>
          <a:prstGeom prst="rect">
            <a:avLst/>
          </a:prstGeom>
          <a:noFill/>
          <a:ln>
            <a:noFill/>
          </a:ln>
        </p:spPr>
        <p:txBody>
          <a:bodyPr spcFirstLastPara="1" wrap="square" lIns="91425" tIns="45700" rIns="91425" bIns="45700" anchor="t" anchorCtr="0">
            <a:normAutofit fontScale="92500" lnSpcReduction="20000"/>
          </a:bodyPr>
          <a:lstStyle/>
          <a:p>
            <a:pPr marL="228600" indent="-228600">
              <a:lnSpc>
                <a:spcPct val="150000"/>
              </a:lnSpc>
              <a:spcBef>
                <a:spcPts val="0"/>
              </a:spcBef>
              <a:buSzPts val="2000"/>
            </a:pPr>
            <a:r>
              <a:rPr lang="en-US" dirty="0" smtClean="0"/>
              <a:t>1. Do </a:t>
            </a:r>
            <a:r>
              <a:rPr lang="en-US" dirty="0"/>
              <a:t>not define a C-style </a:t>
            </a:r>
            <a:r>
              <a:rPr lang="en-US" dirty="0" err="1"/>
              <a:t>variadic</a:t>
            </a:r>
            <a:r>
              <a:rPr lang="en-US" dirty="0"/>
              <a:t> </a:t>
            </a:r>
            <a:r>
              <a:rPr lang="en-US" dirty="0" smtClean="0"/>
              <a:t>function</a:t>
            </a:r>
          </a:p>
          <a:p>
            <a:pPr marL="228600" indent="-228600">
              <a:lnSpc>
                <a:spcPct val="150000"/>
              </a:lnSpc>
              <a:spcBef>
                <a:spcPts val="0"/>
              </a:spcBef>
              <a:buSzPts val="2000"/>
            </a:pPr>
            <a:r>
              <a:rPr lang="en-US" dirty="0"/>
              <a:t>2. Ensure that integer conversions do not result in lost or misinterpreted data</a:t>
            </a:r>
            <a:r>
              <a:rPr lang="en-US" dirty="0" smtClean="0"/>
              <a:t>.</a:t>
            </a:r>
          </a:p>
          <a:p>
            <a:pPr marL="228600" indent="-228600">
              <a:lnSpc>
                <a:spcPct val="150000"/>
              </a:lnSpc>
              <a:spcBef>
                <a:spcPts val="0"/>
              </a:spcBef>
              <a:buSzPts val="2000"/>
            </a:pPr>
            <a:r>
              <a:rPr lang="en-US" dirty="0" smtClean="0"/>
              <a:t>3. </a:t>
            </a:r>
            <a:r>
              <a:rPr lang="en-US" dirty="0"/>
              <a:t>Use the bounds-checking interfaces for string manipulation. </a:t>
            </a:r>
            <a:endParaRPr lang="en-US" dirty="0" smtClean="0"/>
          </a:p>
          <a:p>
            <a:pPr marL="228600" lvl="0" indent="-228600">
              <a:lnSpc>
                <a:spcPct val="150000"/>
              </a:lnSpc>
              <a:spcBef>
                <a:spcPts val="0"/>
              </a:spcBef>
              <a:buSzPts val="2000"/>
            </a:pPr>
            <a:r>
              <a:rPr lang="en-US" dirty="0" smtClean="0"/>
              <a:t>4. Do </a:t>
            </a:r>
            <a:r>
              <a:rPr lang="en-US" dirty="0"/>
              <a:t>not store an already-owned pointer value in an unrelated smart </a:t>
            </a:r>
            <a:r>
              <a:rPr lang="en-US" dirty="0" err="1" smtClean="0"/>
              <a:t>ptr</a:t>
            </a:r>
            <a:r>
              <a:rPr lang="en-US" dirty="0" smtClean="0"/>
              <a:t>.</a:t>
            </a:r>
          </a:p>
          <a:p>
            <a:pPr marL="228600" lvl="0" indent="-228600">
              <a:lnSpc>
                <a:spcPct val="150000"/>
              </a:lnSpc>
              <a:spcBef>
                <a:spcPts val="0"/>
              </a:spcBef>
              <a:buSzPts val="2000"/>
            </a:pPr>
            <a:r>
              <a:rPr lang="en-US" dirty="0" smtClean="0"/>
              <a:t>5. Sanitize </a:t>
            </a:r>
            <a:r>
              <a:rPr lang="en-US" dirty="0"/>
              <a:t>string data passed to complex </a:t>
            </a:r>
            <a:r>
              <a:rPr lang="en-US" dirty="0" smtClean="0"/>
              <a:t>subsystems</a:t>
            </a:r>
          </a:p>
          <a:p>
            <a:pPr marL="228600" indent="-228600">
              <a:lnSpc>
                <a:spcPct val="150000"/>
              </a:lnSpc>
              <a:spcBef>
                <a:spcPts val="0"/>
              </a:spcBef>
              <a:buSzPts val="2000"/>
            </a:pPr>
            <a:r>
              <a:rPr lang="en-US" dirty="0" smtClean="0"/>
              <a:t>6. Free </a:t>
            </a:r>
            <a:r>
              <a:rPr lang="en-US" dirty="0"/>
              <a:t>dynamically allocated memory when no longer </a:t>
            </a:r>
            <a:r>
              <a:rPr lang="en-US" dirty="0" smtClean="0"/>
              <a:t>needed</a:t>
            </a:r>
          </a:p>
          <a:p>
            <a:pPr marL="228600" indent="-228600">
              <a:lnSpc>
                <a:spcPct val="150000"/>
              </a:lnSpc>
              <a:spcBef>
                <a:spcPts val="0"/>
              </a:spcBef>
              <a:buSzPts val="2000"/>
            </a:pPr>
            <a:r>
              <a:rPr lang="en-US" dirty="0" smtClean="0"/>
              <a:t>7. A </a:t>
            </a:r>
            <a:r>
              <a:rPr lang="en-US" dirty="0"/>
              <a:t>value-returning function must return a value from all code </a:t>
            </a:r>
            <a:r>
              <a:rPr lang="en-US" dirty="0" smtClean="0"/>
              <a:t>paths</a:t>
            </a:r>
          </a:p>
          <a:p>
            <a:pPr marL="228600" indent="-228600">
              <a:lnSpc>
                <a:spcPct val="150000"/>
              </a:lnSpc>
              <a:spcBef>
                <a:spcPts val="0"/>
              </a:spcBef>
              <a:buSzPts val="2000"/>
            </a:pPr>
            <a:r>
              <a:rPr lang="en-US" dirty="0" smtClean="0"/>
              <a:t>8. Do </a:t>
            </a:r>
            <a:r>
              <a:rPr lang="en-US" dirty="0"/>
              <a:t>not abruptly terminate the </a:t>
            </a:r>
            <a:r>
              <a:rPr lang="en-US" dirty="0" smtClean="0"/>
              <a:t>program</a:t>
            </a:r>
          </a:p>
          <a:p>
            <a:pPr marL="228600" indent="-228600">
              <a:lnSpc>
                <a:spcPct val="150000"/>
              </a:lnSpc>
              <a:spcBef>
                <a:spcPts val="0"/>
              </a:spcBef>
              <a:buSzPts val="2000"/>
            </a:pPr>
            <a:r>
              <a:rPr lang="en-US" dirty="0" smtClean="0"/>
              <a:t>9. Handle </a:t>
            </a:r>
            <a:r>
              <a:rPr lang="en-US" dirty="0"/>
              <a:t>all </a:t>
            </a:r>
            <a:r>
              <a:rPr lang="en-US" dirty="0" smtClean="0"/>
              <a:t>exceptions</a:t>
            </a:r>
          </a:p>
          <a:p>
            <a:pPr marL="228600" indent="-228600">
              <a:lnSpc>
                <a:spcPct val="150000"/>
              </a:lnSpc>
              <a:spcBef>
                <a:spcPts val="0"/>
              </a:spcBef>
              <a:buSzPts val="2000"/>
            </a:pPr>
            <a:r>
              <a:rPr lang="en-US" dirty="0" smtClean="0"/>
              <a:t>10. </a:t>
            </a:r>
            <a:r>
              <a:rPr lang="en-US" dirty="0"/>
              <a:t>Use a static assertion to test the value of a constant expression. </a:t>
            </a:r>
            <a:endParaRPr lang="en-US" dirty="0" smtClean="0"/>
          </a:p>
          <a:p>
            <a:pPr marL="228600" indent="-228600">
              <a:lnSpc>
                <a:spcPct val="150000"/>
              </a:lnSpc>
              <a:spcBef>
                <a:spcPts val="0"/>
              </a:spcBef>
              <a:buSzPts val="2000"/>
            </a:pPr>
            <a:endParaRPr lang="en-US" dirty="0"/>
          </a:p>
          <a:p>
            <a:pPr marL="0" lvl="0" indent="0">
              <a:lnSpc>
                <a:spcPct val="110000"/>
              </a:lnSpc>
              <a:spcBef>
                <a:spcPts val="0"/>
              </a:spcBef>
              <a:buSzPts val="2000"/>
              <a:buNone/>
            </a:pPr>
            <a:r>
              <a:rPr lang="en-US" dirty="0" smtClean="0"/>
              <a:t>Items </a:t>
            </a:r>
            <a:r>
              <a:rPr lang="en-US" dirty="0" smtClean="0"/>
              <a:t>are prioritized by severity first, then a combination of likelihood and remediation cost.  </a:t>
            </a: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3474"/>
    </mc:Choice>
    <mc:Fallback>
      <p:transition spd="slow" advTm="63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057401"/>
            <a:ext cx="10820400" cy="4241074"/>
          </a:xfrm>
          <a:prstGeom prst="rect">
            <a:avLst/>
          </a:prstGeom>
          <a:noFill/>
          <a:ln>
            <a:noFill/>
          </a:ln>
        </p:spPr>
        <p:txBody>
          <a:bodyPr spcFirstLastPara="1" wrap="square" lIns="91425" tIns="45700" rIns="91425" bIns="45700" anchor="t" anchorCtr="0">
            <a:noAutofit/>
          </a:bodyPr>
          <a:lstStyle/>
          <a:p>
            <a:pPr marL="285750" indent="-285750">
              <a:spcBef>
                <a:spcPts val="0"/>
              </a:spcBef>
              <a:buSzPts val="2000"/>
            </a:pPr>
            <a:r>
              <a:rPr lang="en-US" sz="2400" b="1" dirty="0"/>
              <a:t>Encryption at rest </a:t>
            </a:r>
            <a:r>
              <a:rPr lang="en-US" sz="2400" dirty="0"/>
              <a:t>will impact data that will be stored, which for us means using symmetric cryptography to encrypt any data being stored by us.</a:t>
            </a:r>
          </a:p>
          <a:p>
            <a:pPr marL="285750" indent="-285750">
              <a:spcBef>
                <a:spcPts val="0"/>
              </a:spcBef>
              <a:buSzPts val="2000"/>
            </a:pPr>
            <a:endParaRPr lang="en-US" sz="2400" dirty="0" smtClean="0"/>
          </a:p>
          <a:p>
            <a:pPr marL="285750" indent="-285750">
              <a:spcBef>
                <a:spcPts val="0"/>
              </a:spcBef>
              <a:buSzPts val="2000"/>
            </a:pPr>
            <a:r>
              <a:rPr lang="en-US" sz="2400" b="1" dirty="0"/>
              <a:t>Encryption in flight </a:t>
            </a:r>
            <a:r>
              <a:rPr lang="en-US" sz="2400" dirty="0"/>
              <a:t>means encrypting the data as it is transmitted.  We start by avoiding untrustworthy file transfer protocols, use safeguards for network protection, and exercise care when transferring data internally or </a:t>
            </a:r>
            <a:r>
              <a:rPr lang="en-US" sz="2400" dirty="0" smtClean="0"/>
              <a:t>externally.</a:t>
            </a:r>
          </a:p>
          <a:p>
            <a:pPr marL="285750" indent="-285750">
              <a:spcBef>
                <a:spcPts val="0"/>
              </a:spcBef>
              <a:buSzPts val="2000"/>
            </a:pPr>
            <a:endParaRPr lang="en-US" sz="2400" dirty="0"/>
          </a:p>
          <a:p>
            <a:pPr marL="285750" indent="-285750">
              <a:spcBef>
                <a:spcPts val="0"/>
              </a:spcBef>
              <a:buSzPts val="2000"/>
            </a:pPr>
            <a:r>
              <a:rPr lang="en-US" sz="2400" b="1" dirty="0" smtClean="0"/>
              <a:t>Encryption </a:t>
            </a:r>
            <a:r>
              <a:rPr lang="en-US" sz="2400" b="1" dirty="0"/>
              <a:t>in use </a:t>
            </a:r>
            <a:r>
              <a:rPr lang="en-US" sz="2400" dirty="0"/>
              <a:t>means we protect/encrypt data while in use.  We do this through a combination of methods, such as applying the Triple A framework and using Multi-Factor Authentication so that we know who is accessing data and what they’re doing with it.</a:t>
            </a:r>
            <a:endParaRPr sz="2400"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3871"/>
    </mc:Choice>
    <mc:Fallback>
      <p:transition spd="slow" advTm="838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395191"/>
          </a:xfrm>
          <a:prstGeom prst="rect">
            <a:avLst/>
          </a:prstGeom>
          <a:noFill/>
          <a:ln>
            <a:noFill/>
          </a:ln>
        </p:spPr>
        <p:txBody>
          <a:bodyPr spcFirstLastPara="1" wrap="square" lIns="91425" tIns="45700" rIns="91425" bIns="45700" anchor="t" anchorCtr="0">
            <a:normAutofit/>
          </a:bodyPr>
          <a:lstStyle/>
          <a:p>
            <a:r>
              <a:rPr lang="en-US" sz="2800" b="1" dirty="0"/>
              <a:t>Authentication</a:t>
            </a:r>
            <a:r>
              <a:rPr lang="en-US" sz="2800" dirty="0"/>
              <a:t> refers to how we identify users and allow them to login.</a:t>
            </a:r>
          </a:p>
          <a:p>
            <a:pPr marL="114300" indent="0">
              <a:buNone/>
            </a:pPr>
            <a:endParaRPr lang="en-US" sz="2800" dirty="0"/>
          </a:p>
          <a:p>
            <a:r>
              <a:rPr lang="en-US" sz="2800" b="1" dirty="0"/>
              <a:t>Authorization </a:t>
            </a:r>
            <a:r>
              <a:rPr lang="en-US" sz="2800" dirty="0"/>
              <a:t>refers to how we control what those users have access to.</a:t>
            </a:r>
          </a:p>
          <a:p>
            <a:pPr marL="114300" indent="0">
              <a:buNone/>
            </a:pPr>
            <a:endParaRPr lang="en-US" sz="2800" dirty="0"/>
          </a:p>
          <a:p>
            <a:r>
              <a:rPr lang="en-US" sz="2800" b="1" dirty="0"/>
              <a:t>Accounting </a:t>
            </a:r>
            <a:r>
              <a:rPr lang="en-US" sz="2800" dirty="0"/>
              <a:t>refers to how we monitor our users and resources as a safeguard against intentionally or accidental misuse</a:t>
            </a:r>
            <a:r>
              <a:rPr lang="en-US" sz="2800" dirty="0" smtClean="0"/>
              <a:t>.</a:t>
            </a:r>
          </a:p>
          <a:p>
            <a:pPr marL="228600" lvl="0" indent="-228600">
              <a:spcBef>
                <a:spcPts val="0"/>
              </a:spcBef>
              <a:buSzPts val="2400"/>
            </a:pP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6926"/>
    </mc:Choice>
    <mc:Fallback>
      <p:transition spd="slow" advTm="76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buNone/>
            </a:pPr>
            <a:r>
              <a:rPr lang="en-US" b="1" dirty="0"/>
              <a:t>Ensure that integer conversions do not result in lost or misinterpreted </a:t>
            </a:r>
            <a:r>
              <a:rPr lang="en-US" b="1" dirty="0" smtClean="0"/>
              <a:t>data</a:t>
            </a:r>
          </a:p>
          <a:p>
            <a:pPr marL="0" lvl="0" indent="0">
              <a:buNone/>
            </a:pPr>
            <a:endParaRPr lang="en-US" dirty="0" smtClean="0"/>
          </a:p>
          <a:p>
            <a:pPr marL="0" lvl="0" indent="0">
              <a:buNone/>
            </a:pPr>
            <a:r>
              <a:rPr lang="en-US" dirty="0"/>
              <a:t>// 1/4: Create test showing time is cast properly to real type</a:t>
            </a:r>
          </a:p>
          <a:p>
            <a:pPr marL="0" lvl="0" indent="0">
              <a:buNone/>
            </a:pPr>
            <a:r>
              <a:rPr lang="en-US" dirty="0" smtClean="0"/>
              <a:t>TEST_F(</a:t>
            </a:r>
            <a:r>
              <a:rPr lang="en-US" dirty="0" err="1" smtClean="0"/>
              <a:t>CollectionTest</a:t>
            </a:r>
            <a:r>
              <a:rPr lang="en-US" dirty="0"/>
              <a:t>, </a:t>
            </a:r>
            <a:r>
              <a:rPr lang="en-US" dirty="0" err="1"/>
              <a:t>CastTimeToRealType</a:t>
            </a:r>
            <a:r>
              <a:rPr lang="en-US" dirty="0"/>
              <a:t>) {</a:t>
            </a:r>
          </a:p>
          <a:p>
            <a:pPr marL="0" lvl="0" indent="0">
              <a:buNone/>
            </a:pPr>
            <a:r>
              <a:rPr lang="en-US" dirty="0"/>
              <a:t>    // Expect now to result in true when compared to(</a:t>
            </a:r>
            <a:r>
              <a:rPr lang="en-US" dirty="0" err="1"/>
              <a:t>time_t</a:t>
            </a:r>
            <a:r>
              <a:rPr lang="en-US" dirty="0"/>
              <a:t>)-1 cast</a:t>
            </a:r>
          </a:p>
          <a:p>
            <a:pPr marL="0" lvl="0" indent="0">
              <a:buNone/>
            </a:pPr>
            <a:r>
              <a:rPr lang="en-US" dirty="0"/>
              <a:t>    </a:t>
            </a:r>
            <a:r>
              <a:rPr lang="en-US" dirty="0" err="1"/>
              <a:t>time_t</a:t>
            </a:r>
            <a:r>
              <a:rPr lang="en-US" dirty="0"/>
              <a:t> now = time(NULL);</a:t>
            </a:r>
          </a:p>
          <a:p>
            <a:pPr marL="0" lvl="0" indent="0">
              <a:buNone/>
            </a:pPr>
            <a:r>
              <a:rPr lang="en-US" dirty="0"/>
              <a:t>    EXPECT_TRUE(now, ((</a:t>
            </a:r>
            <a:r>
              <a:rPr lang="en-US" dirty="0" err="1"/>
              <a:t>time_t</a:t>
            </a:r>
            <a:r>
              <a:rPr lang="en-US" dirty="0"/>
              <a:t>) - 1));</a:t>
            </a:r>
          </a:p>
          <a:p>
            <a:pPr marL="0" lvl="0" indent="0">
              <a:buNone/>
            </a:pPr>
            <a:r>
              <a:rPr lang="en-US" dirty="0"/>
              <a:t>}</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7967"/>
    </mc:Choice>
    <mc:Fallback>
      <p:transition spd="slow" advTm="679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buNone/>
            </a:pPr>
            <a:r>
              <a:rPr lang="en-US" b="1" dirty="0"/>
              <a:t>Ensure that integer conversions do not result in lost or misinterpreted </a:t>
            </a:r>
            <a:r>
              <a:rPr lang="en-US" b="1" dirty="0" smtClean="0"/>
              <a:t>data</a:t>
            </a:r>
          </a:p>
          <a:p>
            <a:pPr marL="0" lvl="0" indent="0">
              <a:buNone/>
            </a:pPr>
            <a:endParaRPr lang="en-US" b="1" dirty="0" smtClean="0"/>
          </a:p>
          <a:p>
            <a:pPr marL="0" lvl="0" indent="0">
              <a:buNone/>
            </a:pPr>
            <a:r>
              <a:rPr lang="en-US" dirty="0"/>
              <a:t>// 2/4: Create test showing time NOT cast properly to real type</a:t>
            </a:r>
          </a:p>
          <a:p>
            <a:pPr marL="0" lvl="0" indent="0">
              <a:buNone/>
            </a:pPr>
            <a:r>
              <a:rPr lang="en-US" dirty="0"/>
              <a:t>TEST_F(</a:t>
            </a:r>
            <a:r>
              <a:rPr lang="en-US" dirty="0" err="1"/>
              <a:t>CollectionTest</a:t>
            </a:r>
            <a:r>
              <a:rPr lang="en-US" dirty="0"/>
              <a:t>, </a:t>
            </a:r>
            <a:r>
              <a:rPr lang="en-US" dirty="0" err="1"/>
              <a:t>NotCastTimeToRealType</a:t>
            </a:r>
            <a:r>
              <a:rPr lang="en-US" dirty="0"/>
              <a:t>) {</a:t>
            </a:r>
          </a:p>
          <a:p>
            <a:pPr marL="0" lvl="0" indent="0">
              <a:buNone/>
            </a:pPr>
            <a:r>
              <a:rPr lang="en-US" dirty="0"/>
              <a:t>    // Expect now to NOT EQUAL -1 </a:t>
            </a:r>
          </a:p>
          <a:p>
            <a:pPr marL="0" lvl="0" indent="0">
              <a:buNone/>
            </a:pPr>
            <a:r>
              <a:rPr lang="en-US" dirty="0"/>
              <a:t>    </a:t>
            </a:r>
            <a:r>
              <a:rPr lang="en-US" dirty="0" err="1"/>
              <a:t>time_t</a:t>
            </a:r>
            <a:r>
              <a:rPr lang="en-US" dirty="0"/>
              <a:t> now = time(NULL);</a:t>
            </a:r>
          </a:p>
          <a:p>
            <a:pPr marL="0" lvl="0" indent="0">
              <a:buNone/>
            </a:pPr>
            <a:r>
              <a:rPr lang="en-US" dirty="0"/>
              <a:t>    EXPECT_NE(now, -1);</a:t>
            </a:r>
          </a:p>
          <a:p>
            <a:pPr marL="0" lvl="0" indent="0">
              <a:buNone/>
            </a:pPr>
            <a:r>
              <a:rPr lang="en-US" dirty="0"/>
              <a:t>}</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322678812"/>
      </p:ext>
    </p:extLst>
  </p:cSld>
  <p:clrMapOvr>
    <a:masterClrMapping/>
  </p:clrMapOvr>
  <mc:AlternateContent xmlns:mc="http://schemas.openxmlformats.org/markup-compatibility/2006">
    <mc:Choice xmlns:p14="http://schemas.microsoft.com/office/powerpoint/2010/main" Requires="p14">
      <p:transition spd="slow" p14:dur="2000" advTm="21283"/>
    </mc:Choice>
    <mc:Fallback>
      <p:transition spd="slow" advTm="212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E9B35DD-16B6-4415-A905-CDACA4FC6DBE}">
  <ds:schemaRefs>
    <ds:schemaRef ds:uri="http://purl.org/dc/dcmitype/"/>
    <ds:schemaRef ds:uri="http://schemas.microsoft.com/office/2006/documentManagement/types"/>
    <ds:schemaRef ds:uri="http://schemas.openxmlformats.org/package/2006/metadata/core-properties"/>
    <ds:schemaRef ds:uri="http://purl.org/dc/terms/"/>
    <ds:schemaRef ds:uri="http://www.w3.org/XML/1998/namespace"/>
    <ds:schemaRef ds:uri="http://purl.org/dc/elements/1.1/"/>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3.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1122</TotalTime>
  <Words>1324</Words>
  <Application>Microsoft Office PowerPoint</Application>
  <PresentationFormat>Widescreen</PresentationFormat>
  <Paragraphs>131</Paragraphs>
  <Slides>17</Slides>
  <Notes>17</Notes>
  <HiddenSlides>0</HiddenSlides>
  <MMClips>17</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Unit Testing</vt:lpstr>
      <vt:lpstr>Unit Testing</vt:lpstr>
      <vt:lpstr>Unit Testing</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Brennan Reed</cp:lastModifiedBy>
  <cp:revision>31</cp:revision>
  <dcterms:created xsi:type="dcterms:W3CDTF">2020-08-19T17:59:24Z</dcterms:created>
  <dcterms:modified xsi:type="dcterms:W3CDTF">2023-02-16T02:06:30Z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